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11" r:id="rId11"/>
  </p:sldIdLst>
  <p:sldSz cx="9144000" cy="6858000" type="screen4x3"/>
  <p:notesSz cx="9926638" cy="666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84386" autoAdjust="0"/>
  </p:normalViewPr>
  <p:slideViewPr>
    <p:cSldViewPr>
      <p:cViewPr>
        <p:scale>
          <a:sx n="60" d="100"/>
          <a:sy n="60" d="100"/>
        </p:scale>
        <p:origin x="-2640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Writing a DMP workshop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1EB0C6-A858-4740-87F8-4096847079A6}" type="datetimeFigureOut">
              <a:rPr lang="en-GB"/>
              <a:pPr>
                <a:defRPr/>
              </a:pPr>
              <a:t>08/05/2014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34994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334994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5410AD-E0C7-4EC3-AA3B-CF9FA34A6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51375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GB" smtClean="0"/>
              <a:t>Writing a DMP workshop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237" y="0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B2EFF-5D4D-4328-AB60-B7A195D9DCE1}" type="datetimeFigureOut">
              <a:rPr lang="en-GB"/>
              <a:pPr>
                <a:defRPr/>
              </a:pPr>
              <a:t>08/05/2014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1650"/>
            <a:ext cx="3335338" cy="250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2" y="3168032"/>
            <a:ext cx="7942240" cy="3000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334994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237" y="6334994"/>
            <a:ext cx="4301080" cy="333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0BEF23-B53D-48E6-8276-902CE4C9E9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552895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BEF23-B53D-48E6-8276-902CE4C9E97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Writing a DMP workshop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D94\DATA\Corporate Marketing\Brand Development\Master Brand Assets\Master Logo+River Lockups\UEL BRANDING DEVICE MASTER 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750" y="3429000"/>
            <a:ext cx="157162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BFD4B-B5BE-430C-B4AF-BEA65ABC6D8A}" type="datetimeFigureOut">
              <a:rPr lang="en-US"/>
              <a:pPr>
                <a:defRPr/>
              </a:pPr>
              <a:t>5/8/2014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ABB7-5CE9-4FA7-B791-C5D407D95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25" y="5672138"/>
            <a:ext cx="27717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25" y="5672138"/>
            <a:ext cx="27717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25" y="5672138"/>
            <a:ext cx="27717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25" y="5672138"/>
            <a:ext cx="27717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25" y="5672138"/>
            <a:ext cx="277177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1CDAFB-4492-4E30-ADBC-63B5D4411BDF}" type="datetimeFigureOut">
              <a:rPr lang="en-US"/>
              <a:pPr>
                <a:defRPr/>
              </a:pPr>
              <a:t>5/8/2014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56A312-077D-4242-8597-9B85BB3DAA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l.ac.uk/wwwmedia/services/library/lls/resources/rspresearchtools/Research-Data-Management-policy-for-UEL-FIN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.grace@uel.ac.uk" TargetMode="External"/><Relationship Id="rId2" Type="http://schemas.openxmlformats.org/officeDocument/2006/relationships/hyperlink" Target="mailto:d.mcelroy@uel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920037" cy="5762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+mj-lt"/>
              </a:rPr>
              <a:t>Stephen Grace and David McElroy</a:t>
            </a:r>
            <a:endParaRPr lang="en-GB" dirty="0">
              <a:latin typeface="+mj-lt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9750" y="6308725"/>
            <a:ext cx="8064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 dirty="0" smtClean="0"/>
              <a:t>DCC EPSRC, Glasgow 08 may 2014</a:t>
            </a:r>
            <a:endParaRPr lang="en-GB" sz="1200" dirty="0"/>
          </a:p>
        </p:txBody>
      </p:sp>
      <p:pic>
        <p:nvPicPr>
          <p:cNvPr id="8198" name="Picture 3" descr="CC-B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092825"/>
            <a:ext cx="12271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ur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2656"/>
            <a:ext cx="6383746" cy="212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32656"/>
            <a:ext cx="6122813" cy="6122813"/>
          </a:xfrm>
        </p:spPr>
      </p:pic>
      <p:sp>
        <p:nvSpPr>
          <p:cNvPr id="3" name="TextBox 2"/>
          <p:cNvSpPr txBox="1"/>
          <p:nvPr/>
        </p:nvSpPr>
        <p:spPr>
          <a:xfrm>
            <a:off x="2987824" y="2996952"/>
            <a:ext cx="3613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0063A4"/>
                </a:solidFill>
                <a:latin typeface="Arial"/>
                <a:ea typeface="+mj-ea"/>
                <a:cs typeface="+mj-cs"/>
              </a:rPr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45600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Our remit from UEL RDM </a:t>
            </a:r>
            <a:r>
              <a:rPr lang="en-GB" dirty="0" smtClean="0">
                <a:hlinkClick r:id="rId2"/>
              </a:rPr>
              <a:t>policy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RDS will provide:</a:t>
            </a:r>
          </a:p>
          <a:p>
            <a:pPr lvl="1" eaLnBrk="1" hangingPunct="1"/>
            <a:r>
              <a:rPr lang="en-GB" dirty="0" smtClean="0"/>
              <a:t>Central source of information, guidance and contacts on research data management through the UEL website</a:t>
            </a:r>
          </a:p>
          <a:p>
            <a:pPr lvl="1" eaLnBrk="1" hangingPunct="1"/>
            <a:r>
              <a:rPr lang="en-GB" dirty="0" smtClean="0"/>
              <a:t>Infrastructure and support service includes</a:t>
            </a:r>
          </a:p>
          <a:p>
            <a:pPr lvl="2" eaLnBrk="1" hangingPunct="1"/>
            <a:r>
              <a:rPr lang="en-GB" dirty="0" smtClean="0"/>
              <a:t>a register of datasets </a:t>
            </a:r>
          </a:p>
          <a:p>
            <a:pPr lvl="2" eaLnBrk="1" hangingPunct="1"/>
            <a:r>
              <a:rPr lang="en-GB" dirty="0" smtClean="0"/>
              <a:t>a portal for datasets</a:t>
            </a:r>
          </a:p>
          <a:p>
            <a:pPr lvl="1" eaLnBrk="1" hangingPunct="1"/>
            <a:r>
              <a:rPr lang="en-GB" dirty="0" smtClean="0"/>
              <a:t>an annual progress report </a:t>
            </a:r>
          </a:p>
          <a:p>
            <a:pPr eaLnBrk="1" hangingPunct="1">
              <a:buNone/>
            </a:pP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32656"/>
            <a:ext cx="6122813" cy="6122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332656"/>
            <a:ext cx="6122813" cy="61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Adopted in Graduate School’s Researcher Development Programme</a:t>
            </a:r>
          </a:p>
          <a:p>
            <a:r>
              <a:rPr lang="en-GB" dirty="0">
                <a:solidFill>
                  <a:schemeClr val="tx1"/>
                </a:solidFill>
              </a:rPr>
              <a:t>Very popular and quite well attended</a:t>
            </a:r>
          </a:p>
          <a:p>
            <a:r>
              <a:rPr lang="en-GB" dirty="0">
                <a:solidFill>
                  <a:schemeClr val="tx1"/>
                </a:solidFill>
              </a:rPr>
              <a:t>Staff and PGR students attend</a:t>
            </a:r>
          </a:p>
          <a:p>
            <a:r>
              <a:rPr lang="en-GB" dirty="0">
                <a:solidFill>
                  <a:schemeClr val="tx1"/>
                </a:solidFill>
              </a:rPr>
              <a:t>Partially tailored to the expected requirements of those attending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5770984" cy="3921299"/>
          </a:xfrm>
          <a:noFill/>
          <a:effectLst>
            <a:glow>
              <a:schemeClr val="accent1"/>
            </a:glow>
          </a:effectLst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Consultation for DMPs</a:t>
            </a:r>
          </a:p>
          <a:p>
            <a:r>
              <a:rPr lang="en-GB" dirty="0">
                <a:solidFill>
                  <a:schemeClr val="tx1"/>
                </a:solidFill>
              </a:rPr>
              <a:t>One on one support for other RDM needs</a:t>
            </a:r>
          </a:p>
          <a:p>
            <a:r>
              <a:rPr lang="en-GB" dirty="0">
                <a:solidFill>
                  <a:schemeClr val="tx1"/>
                </a:solidFill>
              </a:rPr>
              <a:t>Meeting our research institutes to discuss how we can help support them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330523"/>
            <a:ext cx="6122813" cy="61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332656"/>
            <a:ext cx="6122813" cy="61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548680"/>
            <a:ext cx="6912768" cy="6771084"/>
          </a:xfrm>
          <a:custGeom>
            <a:avLst/>
            <a:gdLst>
              <a:gd name="connsiteX0" fmla="*/ 0 w 6912768"/>
              <a:gd name="connsiteY0" fmla="*/ 0 h 6278642"/>
              <a:gd name="connsiteX1" fmla="*/ 6912768 w 6912768"/>
              <a:gd name="connsiteY1" fmla="*/ 0 h 6278642"/>
              <a:gd name="connsiteX2" fmla="*/ 6912768 w 6912768"/>
              <a:gd name="connsiteY2" fmla="*/ 6278642 h 6278642"/>
              <a:gd name="connsiteX3" fmla="*/ 0 w 6912768"/>
              <a:gd name="connsiteY3" fmla="*/ 6278642 h 6278642"/>
              <a:gd name="connsiteX4" fmla="*/ 0 w 6912768"/>
              <a:gd name="connsiteY4" fmla="*/ 0 h 6278642"/>
              <a:gd name="connsiteX0" fmla="*/ 0 w 6912768"/>
              <a:gd name="connsiteY0" fmla="*/ 0 h 6278642"/>
              <a:gd name="connsiteX1" fmla="*/ 6912768 w 6912768"/>
              <a:gd name="connsiteY1" fmla="*/ 0 h 6278642"/>
              <a:gd name="connsiteX2" fmla="*/ 5761885 w 6912768"/>
              <a:gd name="connsiteY2" fmla="*/ 4292187 h 6278642"/>
              <a:gd name="connsiteX3" fmla="*/ 0 w 6912768"/>
              <a:gd name="connsiteY3" fmla="*/ 6278642 h 6278642"/>
              <a:gd name="connsiteX4" fmla="*/ 0 w 6912768"/>
              <a:gd name="connsiteY4" fmla="*/ 0 h 6278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2768" h="6278642">
                <a:moveTo>
                  <a:pt x="0" y="0"/>
                </a:moveTo>
                <a:lnTo>
                  <a:pt x="6912768" y="0"/>
                </a:lnTo>
                <a:lnTo>
                  <a:pt x="5761885" y="4292187"/>
                </a:lnTo>
                <a:lnTo>
                  <a:pt x="0" y="6278642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Capital funding secured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 smtClean="0">
                <a:latin typeface="+mn-lt"/>
              </a:rPr>
              <a:t>Requirements agreed with software partner (ULCC)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GB" sz="3200" dirty="0" smtClean="0">
                <a:latin typeface="+mn-lt"/>
              </a:rPr>
              <a:t>Use ReCollect as base	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GB" sz="3200" dirty="0" smtClean="0">
                <a:latin typeface="+mn-lt"/>
              </a:rPr>
              <a:t>Register of all datasets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GB" sz="3200" dirty="0" smtClean="0">
                <a:latin typeface="+mn-lt"/>
              </a:rPr>
              <a:t>CRIS-like features (may be superseded by actual CRIS)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GB" sz="3200" dirty="0" smtClean="0">
                <a:latin typeface="+mn-lt"/>
              </a:rPr>
              <a:t>2 way flow of data between</a:t>
            </a:r>
          </a:p>
          <a:p>
            <a:pPr lvl="1"/>
            <a:r>
              <a:rPr lang="en-GB" sz="3200" dirty="0" smtClean="0">
                <a:latin typeface="+mn-lt"/>
              </a:rPr>
              <a:t>    data repo and </a:t>
            </a:r>
          </a:p>
          <a:p>
            <a:pPr lvl="1"/>
            <a:r>
              <a:rPr lang="en-GB" sz="3200" dirty="0">
                <a:latin typeface="+mn-lt"/>
              </a:rPr>
              <a:t> </a:t>
            </a:r>
            <a:r>
              <a:rPr lang="en-GB" sz="3200" dirty="0" smtClean="0">
                <a:latin typeface="+mn-lt"/>
              </a:rPr>
              <a:t>   publications repo</a:t>
            </a:r>
          </a:p>
          <a:p>
            <a:pPr marL="914400" lvl="1" indent="-457200">
              <a:buFont typeface="Arial" pitchFamily="34" charset="0"/>
              <a:buChar char="–"/>
            </a:pPr>
            <a:r>
              <a:rPr lang="en-GB" sz="3200" dirty="0" smtClean="0">
                <a:latin typeface="+mn-lt"/>
              </a:rPr>
              <a:t>Integration with </a:t>
            </a:r>
          </a:p>
          <a:p>
            <a:pPr lvl="1"/>
            <a:r>
              <a:rPr lang="en-GB" sz="3200" dirty="0">
                <a:latin typeface="+mn-lt"/>
              </a:rPr>
              <a:t> </a:t>
            </a:r>
            <a:r>
              <a:rPr lang="en-GB" sz="3200" dirty="0" smtClean="0">
                <a:latin typeface="+mn-lt"/>
              </a:rPr>
              <a:t>   </a:t>
            </a:r>
            <a:r>
              <a:rPr lang="en-GB" sz="3200" dirty="0" err="1" smtClean="0">
                <a:latin typeface="+mn-lt"/>
              </a:rPr>
              <a:t>DataCite</a:t>
            </a:r>
            <a:r>
              <a:rPr lang="en-GB" sz="3200" dirty="0" smtClean="0">
                <a:latin typeface="+mn-lt"/>
              </a:rPr>
              <a:t> for minting DOIs</a:t>
            </a:r>
          </a:p>
          <a:p>
            <a:pPr lvl="1"/>
            <a:endParaRPr lang="en-GB" sz="3200" dirty="0">
              <a:latin typeface="+mn-lt"/>
            </a:endParaRPr>
          </a:p>
          <a:p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Finish our support pages</a:t>
            </a:r>
          </a:p>
          <a:p>
            <a:r>
              <a:rPr lang="en-GB" dirty="0">
                <a:solidFill>
                  <a:schemeClr val="tx1"/>
                </a:solidFill>
              </a:rPr>
              <a:t>Launch the Data Repository in July</a:t>
            </a:r>
          </a:p>
          <a:p>
            <a:r>
              <a:rPr lang="en-GB" dirty="0">
                <a:solidFill>
                  <a:schemeClr val="tx1"/>
                </a:solidFill>
              </a:rPr>
              <a:t>Helpdesk/ticketing system for logging all interactions</a:t>
            </a:r>
          </a:p>
          <a:p>
            <a:r>
              <a:rPr lang="en-GB" dirty="0">
                <a:solidFill>
                  <a:schemeClr val="tx1"/>
                </a:solidFill>
              </a:rPr>
              <a:t>Publicise our presence within UEL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332656"/>
            <a:ext cx="6122813" cy="61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764704"/>
            <a:ext cx="5987008" cy="396044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 digital data not yet considered</a:t>
            </a:r>
          </a:p>
          <a:p>
            <a:r>
              <a:rPr lang="en-GB" dirty="0">
                <a:solidFill>
                  <a:schemeClr val="tx1"/>
                </a:solidFill>
              </a:rPr>
              <a:t>Active data storage</a:t>
            </a:r>
          </a:p>
          <a:p>
            <a:r>
              <a:rPr lang="en-GB" dirty="0">
                <a:solidFill>
                  <a:schemeClr val="tx1"/>
                </a:solidFill>
              </a:rPr>
              <a:t>Formal business planning – there are advantages to perpetual beta, but budgeting isn’t one of them	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332656"/>
            <a:ext cx="6122813" cy="61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3096344"/>
          </a:xfrm>
        </p:spPr>
        <p:txBody>
          <a:bodyPr/>
          <a:lstStyle/>
          <a:p>
            <a:pPr eaLnBrk="1" hangingPunct="1">
              <a:buNone/>
            </a:pPr>
            <a:r>
              <a:rPr lang="en-GB" dirty="0">
                <a:solidFill>
                  <a:schemeClr val="tx1"/>
                </a:solidFill>
              </a:rPr>
              <a:t>David McElroy, UEL RDM Officer</a:t>
            </a:r>
          </a:p>
          <a:p>
            <a:pPr eaLnBrk="1" hangingPunct="1">
              <a:buNone/>
            </a:pPr>
            <a:r>
              <a:rPr lang="en-GB" dirty="0" smtClean="0">
                <a:solidFill>
                  <a:schemeClr val="tx1"/>
                </a:solidFill>
                <a:hlinkClick r:id="rId2"/>
              </a:rPr>
              <a:t>d.mcelroy@uel.ac.uk</a:t>
            </a:r>
            <a:endParaRPr lang="en-GB" dirty="0" smtClean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GB" dirty="0">
                <a:solidFill>
                  <a:schemeClr val="tx1"/>
                </a:solidFill>
              </a:rPr>
              <a:t>Stephen </a:t>
            </a:r>
            <a:r>
              <a:rPr lang="en-GB" dirty="0" err="1" smtClean="0">
                <a:solidFill>
                  <a:schemeClr val="tx1"/>
                </a:solidFill>
              </a:rPr>
              <a:t>Grace,Research</a:t>
            </a:r>
            <a:r>
              <a:rPr lang="en-GB" dirty="0" smtClean="0">
                <a:solidFill>
                  <a:schemeClr val="tx1"/>
                </a:solidFill>
              </a:rPr>
              <a:t> Services Librarian</a:t>
            </a:r>
            <a:endParaRPr lang="en-GB" dirty="0">
              <a:solidFill>
                <a:schemeClr val="tx1"/>
              </a:solidFill>
            </a:endParaRPr>
          </a:p>
          <a:p>
            <a:pPr eaLnBrk="1" hangingPunct="1">
              <a:buNone/>
            </a:pPr>
            <a:r>
              <a:rPr lang="en-GB" dirty="0" smtClean="0">
                <a:solidFill>
                  <a:schemeClr val="tx1"/>
                </a:solidFill>
                <a:hlinkClick r:id="rId3"/>
              </a:rPr>
              <a:t>s.grace@uel.ac.uk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332656"/>
            <a:ext cx="6122813" cy="61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EL Master Brand">
      <a:dk1>
        <a:srgbClr val="0063A4"/>
      </a:dk1>
      <a:lt1>
        <a:sysClr val="window" lastClr="FFFFFF"/>
      </a:lt1>
      <a:dk2>
        <a:srgbClr val="009ADA"/>
      </a:dk2>
      <a:lt2>
        <a:srgbClr val="EEECE1"/>
      </a:lt2>
      <a:accent1>
        <a:srgbClr val="A7A9AC"/>
      </a:accent1>
      <a:accent2>
        <a:srgbClr val="A7A9AC"/>
      </a:accent2>
      <a:accent3>
        <a:srgbClr val="A7A9AC"/>
      </a:accent3>
      <a:accent4>
        <a:srgbClr val="A7A9AC"/>
      </a:accent4>
      <a:accent5>
        <a:srgbClr val="A7A9AC"/>
      </a:accent5>
      <a:accent6>
        <a:srgbClr val="A7A9AC"/>
      </a:accent6>
      <a:hlink>
        <a:srgbClr val="009ADA"/>
      </a:hlink>
      <a:folHlink>
        <a:srgbClr val="009ADA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186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Our remit from UEL RDM policy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University of East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Health &amp; Bioscience</dc:title>
  <dc:creator>stuart2</dc:creator>
  <cp:lastModifiedBy>user</cp:lastModifiedBy>
  <cp:revision>251</cp:revision>
  <dcterms:created xsi:type="dcterms:W3CDTF">2011-02-16T17:01:59Z</dcterms:created>
  <dcterms:modified xsi:type="dcterms:W3CDTF">2014-05-08T09:40:39Z</dcterms:modified>
</cp:coreProperties>
</file>